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89" r:id="rId2"/>
    <p:sldId id="511" r:id="rId3"/>
    <p:sldId id="512" r:id="rId4"/>
    <p:sldId id="513" r:id="rId5"/>
    <p:sldId id="531" r:id="rId6"/>
    <p:sldId id="703" r:id="rId7"/>
    <p:sldId id="574" r:id="rId8"/>
    <p:sldId id="705" r:id="rId9"/>
    <p:sldId id="704" r:id="rId10"/>
    <p:sldId id="575" r:id="rId11"/>
    <p:sldId id="715" r:id="rId12"/>
    <p:sldId id="576" r:id="rId13"/>
    <p:sldId id="591" r:id="rId14"/>
    <p:sldId id="716" r:id="rId15"/>
    <p:sldId id="577" r:id="rId16"/>
    <p:sldId id="578" r:id="rId17"/>
    <p:sldId id="579" r:id="rId18"/>
    <p:sldId id="580" r:id="rId19"/>
    <p:sldId id="581" r:id="rId20"/>
    <p:sldId id="487" r:id="rId21"/>
    <p:sldId id="488" r:id="rId22"/>
    <p:sldId id="718" r:id="rId23"/>
    <p:sldId id="720" r:id="rId24"/>
    <p:sldId id="721" r:id="rId25"/>
    <p:sldId id="660" r:id="rId26"/>
    <p:sldId id="719" r:id="rId27"/>
    <p:sldId id="489" r:id="rId28"/>
    <p:sldId id="490" r:id="rId29"/>
    <p:sldId id="717" r:id="rId30"/>
    <p:sldId id="491" r:id="rId31"/>
    <p:sldId id="661" r:id="rId32"/>
    <p:sldId id="493" r:id="rId33"/>
    <p:sldId id="494" r:id="rId34"/>
    <p:sldId id="370" r:id="rId35"/>
  </p:sldIdLst>
  <p:sldSz cx="10363200" cy="7242175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68313" indent="-1111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38213" indent="-2381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408113" indent="-3651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76425" indent="-47625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158" autoAdjust="0"/>
    <p:restoredTop sz="94660" autoAdjust="0"/>
  </p:normalViewPr>
  <p:slideViewPr>
    <p:cSldViewPr snapToGrid="0">
      <p:cViewPr varScale="1">
        <p:scale>
          <a:sx n="53" d="100"/>
          <a:sy n="53" d="100"/>
        </p:scale>
        <p:origin x="-84" y="-522"/>
      </p:cViewPr>
      <p:guideLst>
        <p:guide orient="horz" pos="2251"/>
        <p:guide pos="3264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1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AA8499-2D0F-4FD6-8D96-AEB883915783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1143000"/>
            <a:ext cx="4416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32A8E2-64EF-46B6-877B-555F814339E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683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382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4081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76425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347265" algn="l" defTabSz="9389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16718" algn="l" defTabSz="9389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86171" algn="l" defTabSz="9389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55624" algn="l" defTabSz="9389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5B6E5F-6A2C-4D78-9193-2DE6E25F89D5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3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14EE0F-DE98-4890-8997-59F7077F92B0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27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55646-4984-4C71-BB97-CC9AFC5CD9E7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28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43EDA1-3F25-4979-9968-A2572C7AB875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30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52DC3A-E4CD-4B03-8B35-232B461334C2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31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0359AF-961E-46D5-BA00-9C5F51126FE4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32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5F845E-A944-49E6-B204-3BB92EC3B7C9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33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23245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95A964-1936-4FD9-B947-679D9146349D}" type="slidenum">
              <a:rPr lang="th-TH" altLang="th-TH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th-TH" altLang="th-TH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0623E5-0472-44A7-B3A4-BF97852937B5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5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C51E49-18F7-4284-BDBE-A53DD353045D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6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05A309-9594-49F1-9A8B-E18005DB5213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7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796467-E107-4EAB-A3C4-95D597594F56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8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76D340-89FD-4412-9F20-724C6EB2E127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9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B38AF7-8092-4EB4-811E-2F7C9D5AE720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20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766E8C-4C2C-46F1-A432-A4A2EA1B2FE5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21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58DFB0-9571-4C9A-BCC1-6E336459D53F}" type="slidenum">
              <a:rPr lang="en-US" altLang="th-TH" smtClean="0">
                <a:latin typeface="Arial" pitchFamily="34" charset="0"/>
                <a:cs typeface="Angsana New" pitchFamily="18" charset="-34"/>
              </a:rPr>
              <a:pPr/>
              <a:t>25</a:t>
            </a:fld>
            <a:endParaRPr lang="th-TH" altLang="th-TH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95400" y="1185236"/>
            <a:ext cx="7772400" cy="2521350"/>
          </a:xfrm>
        </p:spPr>
        <p:txBody>
          <a:bodyPr anchor="b"/>
          <a:lstStyle>
            <a:lvl1pPr algn="ctr">
              <a:defRPr sz="6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95400" y="3803819"/>
            <a:ext cx="7772400" cy="1748515"/>
          </a:xfrm>
        </p:spPr>
        <p:txBody>
          <a:bodyPr/>
          <a:lstStyle>
            <a:lvl1pPr marL="0" indent="0" algn="ctr">
              <a:buNone/>
              <a:defRPr sz="2500"/>
            </a:lvl1pPr>
            <a:lvl2pPr marL="469453" indent="0" algn="ctr">
              <a:buNone/>
              <a:defRPr sz="2100"/>
            </a:lvl2pPr>
            <a:lvl3pPr marL="938906" indent="0" algn="ctr">
              <a:buNone/>
              <a:defRPr sz="1800"/>
            </a:lvl3pPr>
            <a:lvl4pPr marL="1408359" indent="0" algn="ctr">
              <a:buNone/>
              <a:defRPr sz="1600"/>
            </a:lvl4pPr>
            <a:lvl5pPr marL="1877812" indent="0" algn="ctr">
              <a:buNone/>
              <a:defRPr sz="1600"/>
            </a:lvl5pPr>
            <a:lvl6pPr marL="2347265" indent="0" algn="ctr">
              <a:buNone/>
              <a:defRPr sz="1600"/>
            </a:lvl6pPr>
            <a:lvl7pPr marL="2816718" indent="0" algn="ctr">
              <a:buNone/>
              <a:defRPr sz="1600"/>
            </a:lvl7pPr>
            <a:lvl8pPr marL="3286171" indent="0" algn="ctr">
              <a:buNone/>
              <a:defRPr sz="1600"/>
            </a:lvl8pPr>
            <a:lvl9pPr marL="3755624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D08E-69D5-4934-AEC9-45A6C41D67E2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E27F-C9A5-49C0-911A-16D338F4305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7ED8B-1274-4E4D-8747-2FC7AE055BEE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C725-1987-4813-90AC-B8F23131BDA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416165" y="385579"/>
            <a:ext cx="2234565" cy="6137409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712470" y="385579"/>
            <a:ext cx="6574155" cy="613740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83DA-925E-4709-8095-0CE8D755A64C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6983-F499-4528-A929-F1EF2A77D80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3143-C2A8-4850-9C63-143167CC5F7B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1480-E1EF-4275-9F2F-899FADFBF0A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7073" y="1805518"/>
            <a:ext cx="8938261" cy="3012543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07073" y="4846561"/>
            <a:ext cx="8938261" cy="1584225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694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389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08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77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47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16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86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755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AA48-BA00-4D8F-BC76-5BB9E3C1ED79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56C3-6FF8-43AA-A5EC-C54C5FCA3B0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712471" y="1927894"/>
            <a:ext cx="4404360" cy="459509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246371" y="1927894"/>
            <a:ext cx="4404360" cy="459509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AA08-4998-4921-B402-4FC121AC4B87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E833-F2A5-4E45-9050-FA1F9EC18CF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3820" y="385581"/>
            <a:ext cx="8938261" cy="1399819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13820" y="1775339"/>
            <a:ext cx="4384119" cy="87006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453" indent="0">
              <a:buNone/>
              <a:defRPr sz="2100" b="1"/>
            </a:lvl2pPr>
            <a:lvl3pPr marL="938906" indent="0">
              <a:buNone/>
              <a:defRPr sz="1800" b="1"/>
            </a:lvl3pPr>
            <a:lvl4pPr marL="1408359" indent="0">
              <a:buNone/>
              <a:defRPr sz="1600" b="1"/>
            </a:lvl4pPr>
            <a:lvl5pPr marL="1877812" indent="0">
              <a:buNone/>
              <a:defRPr sz="1600" b="1"/>
            </a:lvl5pPr>
            <a:lvl6pPr marL="2347265" indent="0">
              <a:buNone/>
              <a:defRPr sz="1600" b="1"/>
            </a:lvl6pPr>
            <a:lvl7pPr marL="2816718" indent="0">
              <a:buNone/>
              <a:defRPr sz="1600" b="1"/>
            </a:lvl7pPr>
            <a:lvl8pPr marL="3286171" indent="0">
              <a:buNone/>
              <a:defRPr sz="1600" b="1"/>
            </a:lvl8pPr>
            <a:lvl9pPr marL="3755624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713820" y="2645406"/>
            <a:ext cx="4384119" cy="389099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246371" y="1775339"/>
            <a:ext cx="4405710" cy="87006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453" indent="0">
              <a:buNone/>
              <a:defRPr sz="2100" b="1"/>
            </a:lvl2pPr>
            <a:lvl3pPr marL="938906" indent="0">
              <a:buNone/>
              <a:defRPr sz="1800" b="1"/>
            </a:lvl3pPr>
            <a:lvl4pPr marL="1408359" indent="0">
              <a:buNone/>
              <a:defRPr sz="1600" b="1"/>
            </a:lvl4pPr>
            <a:lvl5pPr marL="1877812" indent="0">
              <a:buNone/>
              <a:defRPr sz="1600" b="1"/>
            </a:lvl5pPr>
            <a:lvl6pPr marL="2347265" indent="0">
              <a:buNone/>
              <a:defRPr sz="1600" b="1"/>
            </a:lvl6pPr>
            <a:lvl7pPr marL="2816718" indent="0">
              <a:buNone/>
              <a:defRPr sz="1600" b="1"/>
            </a:lvl7pPr>
            <a:lvl8pPr marL="3286171" indent="0">
              <a:buNone/>
              <a:defRPr sz="1600" b="1"/>
            </a:lvl8pPr>
            <a:lvl9pPr marL="3755624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246371" y="2645406"/>
            <a:ext cx="4405710" cy="389099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B124-E4FE-4614-A897-F53C1224F896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2A4C-86EB-4FAA-B2AE-9872D46624B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4BC4-AFC8-444F-8146-EEB9F3409B35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87CF-CB49-479E-8335-0405DDEF7CF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1F59-CE9E-4550-9B0B-655A21972022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1DE9-C130-44AE-B782-3F226A57BE2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3821" y="482812"/>
            <a:ext cx="3342401" cy="1689841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05710" y="1042742"/>
            <a:ext cx="5246370" cy="51466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13821" y="2172652"/>
            <a:ext cx="3342401" cy="4025108"/>
          </a:xfrm>
        </p:spPr>
        <p:txBody>
          <a:bodyPr/>
          <a:lstStyle>
            <a:lvl1pPr marL="0" indent="0">
              <a:buNone/>
              <a:defRPr sz="1600"/>
            </a:lvl1pPr>
            <a:lvl2pPr marL="469453" indent="0">
              <a:buNone/>
              <a:defRPr sz="1400"/>
            </a:lvl2pPr>
            <a:lvl3pPr marL="938906" indent="0">
              <a:buNone/>
              <a:defRPr sz="1200"/>
            </a:lvl3pPr>
            <a:lvl4pPr marL="1408359" indent="0">
              <a:buNone/>
              <a:defRPr sz="1000"/>
            </a:lvl4pPr>
            <a:lvl5pPr marL="1877812" indent="0">
              <a:buNone/>
              <a:defRPr sz="1000"/>
            </a:lvl5pPr>
            <a:lvl6pPr marL="2347265" indent="0">
              <a:buNone/>
              <a:defRPr sz="1000"/>
            </a:lvl6pPr>
            <a:lvl7pPr marL="2816718" indent="0">
              <a:buNone/>
              <a:defRPr sz="1000"/>
            </a:lvl7pPr>
            <a:lvl8pPr marL="3286171" indent="0">
              <a:buNone/>
              <a:defRPr sz="1000"/>
            </a:lvl8pPr>
            <a:lvl9pPr marL="3755624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6FEE-0755-450D-8CC1-1682323B6FB7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197B-A64D-4230-AAFA-7394760AA2B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3821" y="482812"/>
            <a:ext cx="3342401" cy="1689841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405710" y="1042742"/>
            <a:ext cx="5246370" cy="5146638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69453" indent="0">
              <a:buNone/>
              <a:defRPr sz="2900"/>
            </a:lvl2pPr>
            <a:lvl3pPr marL="938906" indent="0">
              <a:buNone/>
              <a:defRPr sz="2500"/>
            </a:lvl3pPr>
            <a:lvl4pPr marL="1408359" indent="0">
              <a:buNone/>
              <a:defRPr sz="2100"/>
            </a:lvl4pPr>
            <a:lvl5pPr marL="1877812" indent="0">
              <a:buNone/>
              <a:defRPr sz="2100"/>
            </a:lvl5pPr>
            <a:lvl6pPr marL="2347265" indent="0">
              <a:buNone/>
              <a:defRPr sz="2100"/>
            </a:lvl6pPr>
            <a:lvl7pPr marL="2816718" indent="0">
              <a:buNone/>
              <a:defRPr sz="2100"/>
            </a:lvl7pPr>
            <a:lvl8pPr marL="3286171" indent="0">
              <a:buNone/>
              <a:defRPr sz="2100"/>
            </a:lvl8pPr>
            <a:lvl9pPr marL="3755624" indent="0">
              <a:buNone/>
              <a:defRPr sz="21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13821" y="2172652"/>
            <a:ext cx="3342401" cy="4025108"/>
          </a:xfrm>
        </p:spPr>
        <p:txBody>
          <a:bodyPr/>
          <a:lstStyle>
            <a:lvl1pPr marL="0" indent="0">
              <a:buNone/>
              <a:defRPr sz="1600"/>
            </a:lvl1pPr>
            <a:lvl2pPr marL="469453" indent="0">
              <a:buNone/>
              <a:defRPr sz="1400"/>
            </a:lvl2pPr>
            <a:lvl3pPr marL="938906" indent="0">
              <a:buNone/>
              <a:defRPr sz="1200"/>
            </a:lvl3pPr>
            <a:lvl4pPr marL="1408359" indent="0">
              <a:buNone/>
              <a:defRPr sz="1000"/>
            </a:lvl4pPr>
            <a:lvl5pPr marL="1877812" indent="0">
              <a:buNone/>
              <a:defRPr sz="1000"/>
            </a:lvl5pPr>
            <a:lvl6pPr marL="2347265" indent="0">
              <a:buNone/>
              <a:defRPr sz="1000"/>
            </a:lvl6pPr>
            <a:lvl7pPr marL="2816718" indent="0">
              <a:buNone/>
              <a:defRPr sz="1000"/>
            </a:lvl7pPr>
            <a:lvl8pPr marL="3286171" indent="0">
              <a:buNone/>
              <a:defRPr sz="1000"/>
            </a:lvl8pPr>
            <a:lvl9pPr marL="3755624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8F4E-5706-4E0B-8344-3FEDB5A7BF4B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1DC1-730A-4FC1-BB82-3A41FB875DD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712788" y="385763"/>
            <a:ext cx="89376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91" tIns="46945" rIns="93891" bIns="469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2051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712788" y="1927225"/>
            <a:ext cx="893762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91" tIns="46945" rIns="93891" bIns="46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12788" y="6711950"/>
            <a:ext cx="2332037" cy="385763"/>
          </a:xfrm>
          <a:prstGeom prst="rect">
            <a:avLst/>
          </a:prstGeom>
        </p:spPr>
        <p:txBody>
          <a:bodyPr vert="horz" lIns="93891" tIns="46945" rIns="93891" bIns="4694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4E9578-F494-4E9E-AA79-4605DDD899D1}" type="datetimeFigureOut">
              <a:rPr lang="th-TH"/>
              <a:pPr>
                <a:defRPr/>
              </a:pPr>
              <a:t>26/11/62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432175" y="6711950"/>
            <a:ext cx="3498850" cy="385763"/>
          </a:xfrm>
          <a:prstGeom prst="rect">
            <a:avLst/>
          </a:prstGeom>
        </p:spPr>
        <p:txBody>
          <a:bodyPr vert="horz" lIns="93891" tIns="46945" rIns="93891" bIns="4694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7318375" y="6711950"/>
            <a:ext cx="2332038" cy="385763"/>
          </a:xfrm>
          <a:prstGeom prst="rect">
            <a:avLst/>
          </a:prstGeom>
        </p:spPr>
        <p:txBody>
          <a:bodyPr vert="horz" wrap="square" lIns="93891" tIns="46945" rIns="93891" bIns="4694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593C00-29F4-4AFA-97B8-82B34F2F6C9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  <a:cs typeface="Angsana New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  <a:cs typeface="Angsana New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  <a:cs typeface="Angsana New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  <a:cs typeface="Angsana New" pitchFamily="18" charset="-34"/>
        </a:defRPr>
      </a:lvl5pPr>
      <a:lvl6pPr marL="469453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  <a:cs typeface="Angsana New" pitchFamily="18" charset="-34"/>
        </a:defRPr>
      </a:lvl6pPr>
      <a:lvl7pPr marL="938906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  <a:cs typeface="Angsana New" pitchFamily="18" charset="-34"/>
        </a:defRPr>
      </a:lvl7pPr>
      <a:lvl8pPr marL="1408359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  <a:cs typeface="Angsana New" pitchFamily="18" charset="-34"/>
        </a:defRPr>
      </a:lvl8pPr>
      <a:lvl9pPr marL="1877812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  <a:cs typeface="Angsana New" pitchFamily="18" charset="-34"/>
        </a:defRPr>
      </a:lvl9pPr>
    </p:titleStyle>
    <p:bodyStyle>
      <a:lvl1pPr marL="233363" indent="-233363" algn="l" rtl="0" eaLnBrk="0" fontAlgn="base" hangingPunct="0">
        <a:lnSpc>
          <a:spcPct val="90000"/>
        </a:lnSpc>
        <a:spcBef>
          <a:spcPts val="1025"/>
        </a:spcBef>
        <a:spcAft>
          <a:spcPct val="0"/>
        </a:spcAft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33363" algn="l" rtl="0" eaLnBrk="0" fontAlgn="base" hangingPunct="0">
        <a:lnSpc>
          <a:spcPct val="90000"/>
        </a:lnSpc>
        <a:spcBef>
          <a:spcPts val="513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rtl="0" eaLnBrk="0" fontAlgn="base" hangingPunct="0">
        <a:lnSpc>
          <a:spcPct val="90000"/>
        </a:lnSpc>
        <a:spcBef>
          <a:spcPts val="513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rtl="0" eaLnBrk="0" fontAlgn="base" hangingPunct="0">
        <a:lnSpc>
          <a:spcPct val="90000"/>
        </a:lnSpc>
        <a:spcBef>
          <a:spcPts val="513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1375" indent="-233363" algn="l" rtl="0" eaLnBrk="0" fontAlgn="base" hangingPunct="0">
        <a:lnSpc>
          <a:spcPct val="90000"/>
        </a:lnSpc>
        <a:spcBef>
          <a:spcPts val="513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1991" indent="-234726" algn="l" defTabSz="938906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51444" indent="-234726" algn="l" defTabSz="938906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897" indent="-234726" algn="l" defTabSz="938906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90350" indent="-234726" algn="l" defTabSz="938906" rtl="0" eaLnBrk="1" latinLnBrk="0" hangingPunct="1">
        <a:lnSpc>
          <a:spcPct val="90000"/>
        </a:lnSpc>
        <a:spcBef>
          <a:spcPts val="51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3890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469453" algn="l" defTabSz="93890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938906" algn="l" defTabSz="93890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359" algn="l" defTabSz="93890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877812" algn="l" defTabSz="93890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7265" algn="l" defTabSz="93890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8" algn="l" defTabSz="93890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3286171" algn="l" defTabSz="93890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624" algn="l" defTabSz="93890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971550"/>
            <a:ext cx="9069388" cy="38877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h-TH" altLang="th-TH" sz="72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 ภาษีที่ดินและสิ่งปลูกสร้าง พ.ศ.2563</a:t>
            </a:r>
          </a:p>
        </p:txBody>
      </p:sp>
      <p:sp>
        <p:nvSpPr>
          <p:cNvPr id="3075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08250" y="5408613"/>
            <a:ext cx="7442200" cy="1474787"/>
          </a:xfrm>
        </p:spPr>
        <p:txBody>
          <a:bodyPr/>
          <a:lstStyle/>
          <a:p>
            <a:pPr marL="0" indent="0" algn="r">
              <a:buFont typeface="Arial" pitchFamily="34" charset="0"/>
              <a:buNone/>
            </a:pPr>
            <a:r>
              <a:rPr lang="th-TH" altLang="th-TH" sz="4400" b="1" dirty="0" smtClean="0">
                <a:solidFill>
                  <a:srgbClr val="006600"/>
                </a:solidFill>
                <a:latin typeface="DilleniaUPC" pitchFamily="18" charset="-34"/>
                <a:cs typeface="DilleniaUPC" pitchFamily="18" charset="-34"/>
              </a:rPr>
              <a:t>องค์การบริหารส่วนตำบลสระโพนทอง</a:t>
            </a:r>
          </a:p>
          <a:p>
            <a:pPr marL="0" indent="0" algn="r">
              <a:buFont typeface="Arial" pitchFamily="34" charset="0"/>
              <a:buNone/>
            </a:pPr>
            <a:r>
              <a:rPr lang="th-TH" altLang="th-TH" sz="4400" b="1" dirty="0" smtClean="0">
                <a:solidFill>
                  <a:srgbClr val="006600"/>
                </a:solidFill>
                <a:latin typeface="DilleniaUPC" pitchFamily="18" charset="-34"/>
                <a:cs typeface="DilleniaUPC" pitchFamily="18" charset="-34"/>
              </a:rPr>
              <a:t>อำเภอเกษตรสมบูรณ์ จังหวัดชัยภูมิ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>
          <a:xfrm>
            <a:off x="517525" y="292100"/>
            <a:ext cx="9326563" cy="7969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5400" b="1" dirty="0" smtClean="0"/>
              <a:t>กรณีบ้านหลังอื่น ๆ</a:t>
            </a:r>
            <a:endParaRPr lang="th-TH" sz="5400" dirty="0" smtClean="0"/>
          </a:p>
        </p:txBody>
      </p:sp>
      <p:sp>
        <p:nvSpPr>
          <p:cNvPr id="9219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7525" y="1149350"/>
            <a:ext cx="9328150" cy="53879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sz="4000" b="1" u="sng" dirty="0" smtClean="0"/>
              <a:t>อัตราภาษีปี 2563-2564</a:t>
            </a:r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th-TH" sz="4000" dirty="0" smtClean="0"/>
              <a:t>          - มูลค่าไม่ถึง 50 ล้านบาท อัตราภาษี 0.02% (เท่ากับต้องเสียภาษี ล้านละ 200 บาท)</a:t>
            </a:r>
            <a:br>
              <a:rPr lang="th-TH" sz="4000" dirty="0" smtClean="0"/>
            </a:br>
            <a:r>
              <a:rPr lang="th-TH" sz="4000" dirty="0" smtClean="0"/>
              <a:t>          - มูลค่าเกิน 50-75 ล้านบาท อัตราภาษี 0.03%  (เท่ากับต้องเสียภาษี ล้านละ 300 บาท)</a:t>
            </a:r>
            <a:br>
              <a:rPr lang="th-TH" sz="4000" dirty="0" smtClean="0"/>
            </a:br>
            <a:r>
              <a:rPr lang="th-TH" sz="4000" dirty="0" smtClean="0"/>
              <a:t>          - มูลค่าเกิน 75-100 ล้านบาท อัตราภาษี 0.05%  (เท่ากับต้องเสียภาษี ล้านละ 500 บาท)</a:t>
            </a:r>
            <a:br>
              <a:rPr lang="th-TH" sz="4000" dirty="0" smtClean="0"/>
            </a:br>
            <a:r>
              <a:rPr lang="th-TH" sz="4000" dirty="0" smtClean="0"/>
              <a:t>          - มูลค่า 100 ล้านบาทขึ้นไป อัตราภาษี 0.10% (เท่ากับต้องเสียภาษี ล้านละ 1,000 บาท)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f9f8bea7-7f90-49c2-ae44-ae0611531e5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850" y="2005806"/>
            <a:ext cx="6667500" cy="4438650"/>
          </a:xfrm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3600" b="1" dirty="0" smtClean="0"/>
              <a:t>3. กลุ่มพาณิชยก</a:t>
            </a:r>
            <a:r>
              <a:rPr lang="th-TH" sz="3600" b="1" dirty="0" err="1" smtClean="0"/>
              <a:t>รรม</a:t>
            </a:r>
            <a:r>
              <a:rPr lang="th-TH" sz="3600" b="1" dirty="0" smtClean="0"/>
              <a:t>และอุตสาหกรรม เพดานภาษีสูงสุด 1.2%</a:t>
            </a:r>
            <a:endParaRPr lang="th-TH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776377" y="483080"/>
            <a:ext cx="8798944" cy="60816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th-TH" sz="2800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2800" b="1" u="sng" dirty="0" smtClean="0"/>
              <a:t>อัตราภาษีปี 2563-2564 </a:t>
            </a:r>
            <a:r>
              <a:rPr lang="th-TH" sz="2800" dirty="0" smtClean="0"/>
              <a:t> </a:t>
            </a:r>
            <a:br>
              <a:rPr lang="th-TH" sz="2800" dirty="0" smtClean="0"/>
            </a:br>
            <a:r>
              <a:rPr lang="th-TH" sz="2800" dirty="0" smtClean="0"/>
              <a:t>          - มูลค่า 0-50 ล้านบาท อัตราภาษี 0.3%  (เท่ากับต้องเสียภาษี ล้านละ 3,000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มูลค่าเกิน 50-200 ล้านบาท อัตราภาษี 0.4%  (เท่ากับต้องเสียภาษี ล้านละ 4,000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มูลค่าเกิน 200-1,000 ล้านบาท อัตราภาษี 0.5%  (เท่ากับต้องเสียภาษี ล้านละ 5,000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มูลค่าเกิน 1,000-5,000 ล้านบาท อัตราภาษี 0.6% (เท่ากับต้องเสียภาษี ล้านละ 6,000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มูลค่าเกิน 5,000 ล้านบาท อัตราภาษี 0.7% (เท่ากับต้องเสียภาษี ล้านละ 7,000 บาท</a:t>
            </a:r>
            <a:r>
              <a:rPr lang="th-TH" sz="4000" dirty="0" smtClean="0"/>
              <a:t>)</a:t>
            </a:r>
            <a:endParaRPr lang="en-US" altLang="th-TH" sz="40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ชื่อเรื่อง 1"/>
          <p:cNvSpPr>
            <a:spLocks noGrp="1"/>
          </p:cNvSpPr>
          <p:nvPr>
            <p:ph type="title"/>
          </p:nvPr>
        </p:nvSpPr>
        <p:spPr>
          <a:xfrm>
            <a:off x="523875" y="431800"/>
            <a:ext cx="9326563" cy="1397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3600" b="1" dirty="0" smtClean="0"/>
              <a:t>4. ที่ดินรกร้างว่างเปล่าไม่ได้ทำประโยชน์ เพดานภาษีสูงสุด 1.2% แต่จะเพิ่มเพดานเป็น 3% เมื่อปล่อยรกร้างว่างเปล่า ติดต่อกัน 3 ปี</a:t>
            </a:r>
            <a:endParaRPr lang="th-TH" sz="3600" b="1" dirty="0"/>
          </a:p>
        </p:txBody>
      </p:sp>
      <p:pic>
        <p:nvPicPr>
          <p:cNvPr id="5" name="ตัวยึดเนื้อหา 4" descr="3a6ed52b-fc06-49aa-a325-cfeda282e50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850" y="2001044"/>
            <a:ext cx="6667500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4800" b="1" dirty="0" smtClean="0"/>
              <a:t>หมายถึงที่ดินหรือสิ่งปลูกสร้างที่ไม่ได้ทำประโยชน์ตามควร หรือถูกปล่อยทิ้งไว้ว่างเปล่า</a:t>
            </a:r>
            <a:endParaRPr lang="th-TH" dirty="0"/>
          </a:p>
        </p:txBody>
      </p:sp>
      <p:sp>
        <p:nvSpPr>
          <p:cNvPr id="4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          - มูลค่าเกิน 0-50 ล้านบาท อัตราภาษี 0.3%  (เท่ากับต้องเสียภาษี ล้านละ 3,000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มูลค่าเกิน 50-200 ล้านบาท อัตราภาษี 0.4%  (เท่ากับต้องเสียภาษี ล้านละ 4,000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มูลค่าเกิน 200-1,000 ล้านบาท อัตราภาษี 0.5%  (เท่ากับต้องเสียภาษี ล้านละ 5,000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มูลค่าเกิน 1,000-5,000 ล้านบาท อัตราภาษี 0.6%  (เท่ากับต้องเสียภาษี ล้านละ 6,000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 5,000 ล้านบาทขึ้นไป อัตราภาษี 0.7% (เท่ากับต้องเสียภาษี ล้านละ 7,000 บาท)</a:t>
            </a:r>
            <a:r>
              <a:rPr lang="th-TH" sz="4800" dirty="0" smtClean="0"/>
              <a:t/>
            </a:r>
            <a:br>
              <a:rPr lang="th-TH" sz="4800" dirty="0" smtClean="0"/>
            </a:br>
            <a:endParaRPr lang="en-US" altLang="th-TH" sz="4800" b="1" dirty="0" smtClean="0">
              <a:solidFill>
                <a:srgbClr val="003300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36843" y="823819"/>
            <a:ext cx="9326563" cy="5526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800" b="1" dirty="0" smtClean="0"/>
              <a:t>นอกจากนี้ หากปล่อยรกร้าง เป็นเวลา 3 ปีติดต่อกัน จะถูกเก็บภาษีเพิ่มอีก 0.3% ในปีที่ 4 และถูกเก็บเพิ่มขึ้น 0.3% ทุก ๆ 3 ปี หากยังไม่ได้มีการนำมาทำประโยชน์ แต่สูงสุดไม่เกิน 3%</a:t>
            </a:r>
            <a:endParaRPr lang="th-TH" sz="4800" dirty="0" smtClean="0"/>
          </a:p>
          <a:p>
            <a:r>
              <a:rPr lang="th-TH" sz="4800" dirty="0" smtClean="0"/>
              <a:t>         </a:t>
            </a:r>
            <a:r>
              <a:rPr lang="th-TH" sz="4800" b="1" i="1" dirty="0" smtClean="0"/>
              <a:t>  ทั้งนี้ อัตราการเก็บภาษีตามมูลค่าแบบขั้นบันไดดังกล่าว จะบังคับใช้ใน 2 ปีแรก (2563-2564) ส่วนปีต่อไปจะพิจารณาเก็บตามอัตราเพดานสูงสุดอีกที</a:t>
            </a:r>
            <a:endParaRPr lang="th-TH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>
          <a:xfrm>
            <a:off x="712788" y="287338"/>
            <a:ext cx="8937625" cy="10350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6000" b="1" dirty="0" smtClean="0"/>
              <a:t>วิธีคำนวณภาษีที่ดิน</a:t>
            </a:r>
            <a:endParaRPr lang="th-TH" sz="6000" b="1" dirty="0"/>
          </a:p>
        </p:txBody>
      </p:sp>
      <p:sp>
        <p:nvSpPr>
          <p:cNvPr id="16387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7525" y="1775012"/>
            <a:ext cx="9328150" cy="49210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th-TH" sz="5400" dirty="0" smtClean="0"/>
          </a:p>
          <a:p>
            <a:pPr marL="0" indent="0" algn="ctr">
              <a:buNone/>
            </a:pPr>
            <a:r>
              <a:rPr lang="th-TH" sz="5400" dirty="0" smtClean="0"/>
              <a:t>การคิดภาษีที่ดินแต่ละประเภทจะใช้มูลค่าทรัพย์สินที่ประเมินจาก</a:t>
            </a:r>
            <a:r>
              <a:rPr lang="th-TH" sz="5400" b="1" dirty="0" err="1" smtClean="0">
                <a:solidFill>
                  <a:srgbClr val="FF0000"/>
                </a:solidFill>
              </a:rPr>
              <a:t>กรมธนา</a:t>
            </a:r>
            <a:r>
              <a:rPr lang="th-TH" sz="5400" b="1" dirty="0" smtClean="0">
                <a:solidFill>
                  <a:srgbClr val="FF0000"/>
                </a:solidFill>
              </a:rPr>
              <a:t>รักษ์ </a:t>
            </a:r>
            <a:r>
              <a:rPr lang="th-TH" sz="5400" dirty="0" smtClean="0"/>
              <a:t>โดยจะมีการปรับตามรอบบัญชีประเมินราคาทุก 4 ปี ซึ่งแยกวิธีคำนวณภาษีที่ต้องจ่ายออกเป็น ดังนี้ </a:t>
            </a:r>
            <a:endParaRPr lang="th-TH" altLang="th-TH" sz="5400" b="1" dirty="0" smtClean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76518" y="823166"/>
            <a:ext cx="9439835" cy="51706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h-TH" sz="6600" dirty="0" smtClean="0"/>
              <a:t> </a:t>
            </a:r>
            <a:r>
              <a:rPr lang="th-TH" sz="6600" b="1" dirty="0" smtClean="0"/>
              <a:t>ที่ดินไม่มีสิ่งปลูกสร้าง  </a:t>
            </a:r>
            <a:r>
              <a:rPr lang="th-TH" sz="6600" dirty="0" smtClean="0"/>
              <a:t/>
            </a:r>
            <a:br>
              <a:rPr lang="th-TH" sz="6600" dirty="0" smtClean="0"/>
            </a:br>
            <a:r>
              <a:rPr lang="th-TH" sz="6600" dirty="0" smtClean="0"/>
              <a:t>   ภาระภาษี = มูลค่าที่ดิน </a:t>
            </a:r>
            <a:r>
              <a:rPr lang="en-US" sz="6600" dirty="0" smtClean="0"/>
              <a:t>x </a:t>
            </a:r>
            <a:r>
              <a:rPr lang="th-TH" sz="6600" dirty="0" smtClean="0"/>
              <a:t>อัตราภาษี </a:t>
            </a:r>
          </a:p>
          <a:p>
            <a:pPr algn="ctr"/>
            <a:r>
              <a:rPr lang="th-TH" sz="6600" dirty="0" smtClean="0"/>
              <a:t> </a:t>
            </a:r>
            <a:br>
              <a:rPr lang="th-TH" sz="6600" dirty="0" smtClean="0"/>
            </a:br>
            <a:r>
              <a:rPr lang="th-TH" sz="6600" dirty="0" smtClean="0"/>
              <a:t> โดยมูลค่าที่ดิน = ราคาประเมินทุนทรัพย์ที่ดิน (ต่อ </a:t>
            </a:r>
            <a:r>
              <a:rPr lang="th-TH" sz="6600" dirty="0" err="1" smtClean="0"/>
              <a:t>ตร.ว.</a:t>
            </a:r>
            <a:r>
              <a:rPr lang="th-TH" sz="6600" dirty="0" smtClean="0"/>
              <a:t>) </a:t>
            </a:r>
            <a:r>
              <a:rPr lang="en-US" sz="6600" dirty="0" smtClean="0"/>
              <a:t>x </a:t>
            </a:r>
            <a:r>
              <a:rPr lang="th-TH" sz="6600" dirty="0" smtClean="0"/>
              <a:t>ขนาดพื้นที่ดิน</a:t>
            </a:r>
            <a:endParaRPr lang="th-TH" altLang="th-TH" sz="6600" b="1" dirty="0">
              <a:solidFill>
                <a:srgbClr val="0066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ดาว 5 แฉก 2"/>
          <p:cNvSpPr/>
          <p:nvPr/>
        </p:nvSpPr>
        <p:spPr>
          <a:xfrm>
            <a:off x="1694328" y="2985249"/>
            <a:ext cx="1317812" cy="7261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ดาว 5 แฉก 3"/>
          <p:cNvSpPr/>
          <p:nvPr/>
        </p:nvSpPr>
        <p:spPr>
          <a:xfrm>
            <a:off x="7091082" y="2922494"/>
            <a:ext cx="1317812" cy="7261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หน้ายิ้ม 4"/>
          <p:cNvSpPr/>
          <p:nvPr/>
        </p:nvSpPr>
        <p:spPr>
          <a:xfrm>
            <a:off x="3765177" y="295835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หน้ายิ้ม 5"/>
          <p:cNvSpPr/>
          <p:nvPr/>
        </p:nvSpPr>
        <p:spPr>
          <a:xfrm>
            <a:off x="5531224" y="289560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943069"/>
            <a:ext cx="9547412" cy="5262979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9pPr>
          </a:lstStyle>
          <a:p>
            <a:pPr>
              <a:defRPr/>
            </a:pPr>
            <a:r>
              <a:rPr lang="th-TH" sz="5400" dirty="0" smtClean="0"/>
              <a:t>               มีทั้งที่ดินและสิ่งปลูกสร้าง  </a:t>
            </a:r>
            <a:br>
              <a:rPr lang="th-TH" sz="5400" dirty="0" smtClean="0"/>
            </a:br>
            <a:r>
              <a:rPr lang="th-TH" sz="5400" b="0" dirty="0" smtClean="0"/>
              <a:t> </a:t>
            </a:r>
            <a:r>
              <a:rPr lang="th-TH" sz="6000" dirty="0" smtClean="0"/>
              <a:t>ภาระภาษี </a:t>
            </a:r>
            <a:r>
              <a:rPr lang="th-TH" sz="5400" b="0" dirty="0" smtClean="0"/>
              <a:t>= </a:t>
            </a:r>
          </a:p>
          <a:p>
            <a:pPr>
              <a:defRPr/>
            </a:pPr>
            <a:r>
              <a:rPr lang="th-TH" sz="5400" b="0" dirty="0" smtClean="0"/>
              <a:t>   (มูลค่าที่ดิน + มูลค่าสิ่งปลูกสร้าง) </a:t>
            </a:r>
            <a:r>
              <a:rPr lang="en-US" sz="5400" b="0" dirty="0" smtClean="0"/>
              <a:t>x </a:t>
            </a:r>
            <a:r>
              <a:rPr lang="th-TH" sz="5400" b="0" dirty="0" smtClean="0"/>
              <a:t>อัตราภาษี</a:t>
            </a:r>
            <a:r>
              <a:rPr lang="th-TH" sz="5400" dirty="0" smtClean="0"/>
              <a:t/>
            </a:r>
            <a:br>
              <a:rPr lang="th-TH" sz="5400" dirty="0" smtClean="0"/>
            </a:br>
            <a:r>
              <a:rPr lang="th-TH" sz="5400" b="0" dirty="0" smtClean="0"/>
              <a:t>  </a:t>
            </a:r>
            <a:r>
              <a:rPr lang="th-TH" sz="6000" dirty="0" smtClean="0"/>
              <a:t>โดยมูลค่าสิ่งปลูกสร้าง </a:t>
            </a:r>
            <a:r>
              <a:rPr lang="th-TH" sz="5400" b="0" dirty="0" smtClean="0"/>
              <a:t>= </a:t>
            </a:r>
          </a:p>
          <a:p>
            <a:pPr>
              <a:defRPr/>
            </a:pPr>
            <a:r>
              <a:rPr lang="th-TH" sz="5400" b="0" dirty="0" smtClean="0"/>
              <a:t>(ราคาประเมินทุนทรัพย์โรงเรือนสิ่งปลูกสร้าง (ต่อ </a:t>
            </a:r>
            <a:r>
              <a:rPr lang="th-TH" sz="5400" b="0" dirty="0" err="1" smtClean="0"/>
              <a:t>ตร.</a:t>
            </a:r>
            <a:r>
              <a:rPr lang="th-TH" sz="5400" b="0" dirty="0" smtClean="0"/>
              <a:t>ม.) </a:t>
            </a:r>
            <a:r>
              <a:rPr lang="en-US" sz="5400" b="0" dirty="0" smtClean="0"/>
              <a:t>x </a:t>
            </a:r>
            <a:r>
              <a:rPr lang="th-TH" sz="5400" b="0" dirty="0" smtClean="0"/>
              <a:t>ขนาดพื้นที่สิ่งปลูกสร้าง) - ค่าเสื่อมราคา</a:t>
            </a:r>
            <a:endParaRPr lang="en-US" altLang="th-TH" sz="5022" dirty="0">
              <a:solidFill>
                <a:srgbClr val="006600"/>
              </a:solidFill>
              <a:latin typeface="Dillen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64776" y="501650"/>
            <a:ext cx="9798424" cy="4708981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9pPr>
          </a:lstStyle>
          <a:p>
            <a:pPr>
              <a:defRPr/>
            </a:pPr>
            <a:r>
              <a:rPr lang="th-TH" sz="5400" b="0" dirty="0" smtClean="0"/>
              <a:t> </a:t>
            </a:r>
            <a:r>
              <a:rPr lang="th-TH" sz="6000" dirty="0" smtClean="0"/>
              <a:t>ห้องชุด </a:t>
            </a:r>
            <a:r>
              <a:rPr lang="th-TH" sz="5400" dirty="0" smtClean="0"/>
              <a:t> </a:t>
            </a:r>
            <a:br>
              <a:rPr lang="th-TH" sz="5400" dirty="0" smtClean="0"/>
            </a:br>
            <a:r>
              <a:rPr lang="th-TH" sz="5400" b="0" dirty="0" smtClean="0"/>
              <a:t> </a:t>
            </a:r>
            <a:r>
              <a:rPr lang="th-TH" sz="6000" dirty="0" smtClean="0"/>
              <a:t>ภาระภาษี =  มูลค่าห้องชุด </a:t>
            </a:r>
            <a:r>
              <a:rPr lang="en-US" sz="6000" dirty="0" smtClean="0"/>
              <a:t>x </a:t>
            </a:r>
            <a:r>
              <a:rPr lang="th-TH" sz="6000" dirty="0" smtClean="0"/>
              <a:t>อัตราภาษี</a:t>
            </a:r>
            <a:br>
              <a:rPr lang="th-TH" sz="6000" dirty="0" smtClean="0"/>
            </a:br>
            <a:r>
              <a:rPr lang="th-TH" sz="6000" dirty="0" smtClean="0"/>
              <a:t> โดยมูลค่าห้องชุด = </a:t>
            </a:r>
          </a:p>
          <a:p>
            <a:pPr>
              <a:defRPr/>
            </a:pPr>
            <a:r>
              <a:rPr lang="th-TH" sz="6000" dirty="0" smtClean="0"/>
              <a:t>ราคาประเมินทุนทรัพย์ห้องชุด (ต่อ </a:t>
            </a:r>
            <a:r>
              <a:rPr lang="th-TH" sz="6000" dirty="0" err="1" smtClean="0"/>
              <a:t>ตร.</a:t>
            </a:r>
            <a:r>
              <a:rPr lang="th-TH" sz="6000" dirty="0" smtClean="0"/>
              <a:t>ม.)</a:t>
            </a:r>
          </a:p>
          <a:p>
            <a:pPr>
              <a:defRPr/>
            </a:pPr>
            <a:r>
              <a:rPr lang="th-TH" sz="6000" dirty="0" smtClean="0"/>
              <a:t> </a:t>
            </a:r>
            <a:r>
              <a:rPr lang="en-US" sz="6000" dirty="0" smtClean="0"/>
              <a:t>x </a:t>
            </a:r>
            <a:r>
              <a:rPr lang="th-TH" sz="6000" dirty="0" smtClean="0"/>
              <a:t>ขนาดพื้นที่ห้องชุด (</a:t>
            </a:r>
            <a:r>
              <a:rPr lang="th-TH" sz="6000" dirty="0" err="1" smtClean="0"/>
              <a:t>ตร.</a:t>
            </a:r>
            <a:r>
              <a:rPr lang="th-TH" sz="6000" dirty="0" smtClean="0"/>
              <a:t>ม.)</a:t>
            </a:r>
            <a:endParaRPr lang="en-US" altLang="th-TH" sz="6000" dirty="0">
              <a:latin typeface="DilleniaUPC" panose="02020603050405020304" pitchFamily="18" charset="-34"/>
            </a:endParaRPr>
          </a:p>
        </p:txBody>
      </p:sp>
      <p:sp>
        <p:nvSpPr>
          <p:cNvPr id="27651" name="สี่เหลี่ยมผืนผ้า 3"/>
          <p:cNvSpPr>
            <a:spLocks noChangeArrowheads="1"/>
          </p:cNvSpPr>
          <p:nvPr/>
        </p:nvSpPr>
        <p:spPr bwMode="auto">
          <a:xfrm>
            <a:off x="457200" y="5244353"/>
            <a:ext cx="9732963" cy="607539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DilleniaUPC" panose="02020603050405020304" pitchFamily="18" charset="-34"/>
              </a:defRPr>
            </a:lvl9pPr>
          </a:lstStyle>
          <a:p>
            <a:pPr eaLnBrk="0" hangingPunct="0">
              <a:defRPr/>
            </a:pPr>
            <a:endParaRPr lang="th-TH" altLang="th-TH" sz="3348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501649"/>
            <a:ext cx="8689975" cy="488985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b="1" dirty="0" smtClean="0"/>
              <a:t> ภาษีที่ดินและสิ่งปลูกสร้าง ประกาศใช้แล้ว เริ่มปี 2563 รู้กันหรือยัง ว่าที่ดินแต่ละประเภทต้องเสียภาษีเท่าไหร่ มีวิธีคำนวณยังไง</a:t>
            </a:r>
            <a:endParaRPr lang="th-TH" sz="5849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930" y="543465"/>
            <a:ext cx="9093200" cy="5805577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th-TH" altLang="th-TH" sz="5400" b="1" smtClean="0">
                <a:latin typeface="DilleniaUPC" pitchFamily="18" charset="-34"/>
                <a:cs typeface="DilleniaUPC" pitchFamily="18" charset="-34"/>
              </a:rPr>
              <a:t>     </a:t>
            </a:r>
            <a:endParaRPr lang="en-US" altLang="th-TH" sz="5400" b="1" dirty="0" smtClean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04863"/>
            <a:ext cx="8932863" cy="575730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6600" b="1" dirty="0" smtClean="0"/>
              <a:t> </a:t>
            </a:r>
            <a:r>
              <a:rPr lang="th-TH" sz="6600" b="1" i="1" dirty="0" smtClean="0"/>
              <a:t>(หมายเหตุ : </a:t>
            </a:r>
            <a:r>
              <a:rPr lang="th-TH" sz="6600" b="1" i="1" dirty="0" err="1" smtClean="0"/>
              <a:t>กรมธนา</a:t>
            </a:r>
            <a:r>
              <a:rPr lang="th-TH" sz="6600" b="1" i="1" dirty="0" smtClean="0"/>
              <a:t>รักษ์จะเป็นผู้กำหนดราคาประเมินทุนทรัพย์ที่ดิน ราคาประเมินทุนทรัพย์โรงเรือน สิ่งปลูกสร้าง ราคาประเมินทุนทรัพย์ห้องชุด และอัตราค่าเสื่อมราคา)</a:t>
            </a:r>
            <a:endParaRPr lang="th-TH" altLang="th-TH" sz="6600" b="1" dirty="0"/>
          </a:p>
        </p:txBody>
      </p:sp>
      <p:sp>
        <p:nvSpPr>
          <p:cNvPr id="4" name="พระอาทิตย์ 3"/>
          <p:cNvSpPr/>
          <p:nvPr/>
        </p:nvSpPr>
        <p:spPr>
          <a:xfrm>
            <a:off x="1452283" y="941294"/>
            <a:ext cx="1828800" cy="914400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พระอาทิตย์ 4"/>
          <p:cNvSpPr/>
          <p:nvPr/>
        </p:nvSpPr>
        <p:spPr>
          <a:xfrm>
            <a:off x="6983506" y="959223"/>
            <a:ext cx="1828800" cy="914400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29553" y="1026180"/>
            <a:ext cx="7987553" cy="5016758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sz="8000" b="1" dirty="0" smtClean="0"/>
              <a:t>ทำให้สามารถสรุปอัตราภาษีที่ต้องจ่ายของที่ดินแต่ละประเภทออกมาเป็นตารางได้ ดังนี้ </a:t>
            </a:r>
            <a:endParaRPr lang="th-TH" sz="8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acce46fe-3c08-4bdb-9549-42ba13b24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4" y="1620837"/>
            <a:ext cx="7620000" cy="4914900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726141" y="385763"/>
            <a:ext cx="8924272" cy="93204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4000" dirty="0" smtClean="0"/>
              <a:t>1.เกษตรกรรม</a:t>
            </a:r>
            <a:endParaRPr lang="th-TH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354" y="385763"/>
            <a:ext cx="8978060" cy="62839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sz="6000" b="1" dirty="0" smtClean="0"/>
              <a:t>กรณีเจ้าของที่ดินเป็นบุคคลธรรมดา จะได้รับการยกเว้น 50 ล้านบาทแรก หากมีส่วนเกิน ค่อยนำมาคิดภาษี </a:t>
            </a:r>
            <a:r>
              <a:rPr lang="th-TH" sz="6000" b="1" dirty="0" smtClean="0"/>
              <a:t>เช่น</a:t>
            </a:r>
            <a:br>
              <a:rPr lang="th-TH" sz="6000" b="1" dirty="0" smtClean="0"/>
            </a:br>
            <a:r>
              <a:rPr lang="th-TH" sz="6000" dirty="0" smtClean="0"/>
              <a:t>นาย</a:t>
            </a:r>
            <a:r>
              <a:rPr lang="th-TH" sz="6000" dirty="0" smtClean="0"/>
              <a:t>เอ เป็นเจ้าของที่ดินเกษตรกรรม มูลค่า 60 ล้านบาท หัก 50 ล้านบาทแรกออก เหลือส่วนเกิน 10 ล้านบาท จะต้องเสียภาษี 0.01% เท่ากับ 1,000 บาท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6952" y="484094"/>
            <a:ext cx="8937625" cy="110265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5400" dirty="0" smtClean="0"/>
              <a:t/>
            </a:r>
            <a:br>
              <a:rPr lang="th-TH" sz="5400" dirty="0" smtClean="0"/>
            </a:br>
            <a:r>
              <a:rPr lang="th-TH" sz="5400" dirty="0" smtClean="0"/>
              <a:t>2. </a:t>
            </a:r>
            <a:r>
              <a:rPr lang="th-TH" sz="5400" dirty="0" smtClean="0"/>
              <a:t>ที่พักอาศัย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4" name="รูปภาพ 3" descr="45e2f8d3-dcde-454b-8395-04f1e5bd48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7" y="1748117"/>
            <a:ext cx="8808526" cy="49754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98549" y="188913"/>
            <a:ext cx="8179921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4800" b="1" dirty="0" smtClean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ตัวอย่าง</a:t>
            </a:r>
            <a:endParaRPr lang="th-TH" altLang="th-TH" sz="4800" b="1" dirty="0">
              <a:solidFill>
                <a:srgbClr val="FF0000"/>
              </a:solidFill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38468" y="1010397"/>
            <a:ext cx="8770938" cy="5656933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sz="4000" b="1" dirty="0" smtClean="0"/>
              <a:t>กรณีมีบ้านบนที่ดินเช่า หรือปลูกสร้างบนที่ดินคนอื่น จะได้รับการยกเว้นภาษีเฉพาะ 10 ล้านบาทแรก หากมีส่วนเกินก็ให้นำมาคำนวณ เช่น</a:t>
            </a:r>
            <a:r>
              <a:rPr lang="th-TH" sz="4000" dirty="0" smtClean="0"/>
              <a:t>มีบ้านบนที่ดินเช่า มูลค่า 10 ล้านบาทพอดี และมีชื่อในทะเบียนบ้าน เท่ากับไม่ต้องเสียภาษี</a:t>
            </a:r>
          </a:p>
          <a:p>
            <a:r>
              <a:rPr lang="th-TH" sz="4800" dirty="0" smtClean="0"/>
              <a:t>มีบ้านบนที่ดินเช่า มูลค่า 30 ล้านบาท และมีชื่อในทะเบียนบ้าน ดังนั้น 10 ล้านบาทแรกได้รับการยกเว้น ส่วนที่เหลือ 20 ล้านบาท จะนำมาคิดภาษีที่ 0.02% เท่ากับต้องเสียภาษี 4,000 บาท</a:t>
            </a:r>
            <a:endParaRPr lang="th-TH" sz="4800" dirty="0"/>
          </a:p>
        </p:txBody>
      </p:sp>
      <p:sp>
        <p:nvSpPr>
          <p:cNvPr id="5" name="หน้ายิ้ม 4"/>
          <p:cNvSpPr/>
          <p:nvPr/>
        </p:nvSpPr>
        <p:spPr>
          <a:xfrm>
            <a:off x="2958353" y="349623"/>
            <a:ext cx="1075765" cy="6185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หน้ายิ้ม 5"/>
          <p:cNvSpPr/>
          <p:nvPr/>
        </p:nvSpPr>
        <p:spPr>
          <a:xfrm>
            <a:off x="5907741" y="340658"/>
            <a:ext cx="1075765" cy="61856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77d1a0c2-e920-423b-b0fc-339dca1136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878542"/>
            <a:ext cx="9705897" cy="525331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79929" y="114300"/>
            <a:ext cx="8955741" cy="1107996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sz="6600" dirty="0" smtClean="0"/>
              <a:t>3. พาณิชยก</a:t>
            </a:r>
            <a:r>
              <a:rPr lang="th-TH" sz="6600" dirty="0" err="1" smtClean="0"/>
              <a:t>รรม</a:t>
            </a:r>
            <a:r>
              <a:rPr lang="th-TH" sz="6600" dirty="0" smtClean="0"/>
              <a:t> อุตสาหกรรม</a:t>
            </a:r>
            <a:endParaRPr lang="th-TH" sz="6600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836613" y="1222375"/>
            <a:ext cx="8931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th-TH" sz="3062"/>
          </a:p>
        </p:txBody>
      </p:sp>
      <p:pic>
        <p:nvPicPr>
          <p:cNvPr id="5" name="รูปภาพ 4" descr="ed8fbc33-31da-46af-b183-0d77384e4d7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2" y="1486365"/>
            <a:ext cx="7969624" cy="514040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91671" y="160338"/>
            <a:ext cx="9144000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5400" dirty="0" smtClean="0"/>
              <a:t>4. ที่ดินที่ทิ้งไว้ว่างเปล่าไม่ได้ทำประโยชน์</a:t>
            </a:r>
            <a:endParaRPr lang="th-TH" sz="5400" dirty="0"/>
          </a:p>
        </p:txBody>
      </p:sp>
      <p:pic>
        <p:nvPicPr>
          <p:cNvPr id="5" name="รูปภาพ 4" descr="b6888799-30c8-47b2-86ec-91014b6583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812" y="1286341"/>
            <a:ext cx="7620000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64776" y="1152712"/>
            <a:ext cx="9117105" cy="5632311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  <a:defRPr/>
            </a:pPr>
            <a:r>
              <a:rPr lang="th-TH" altLang="th-TH" sz="72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หากปล่อยรกร้าง 3 ปี ติดต่อกัน จะถูกเก็บภาษีเพิ่มอีก 0.3</a:t>
            </a:r>
            <a:r>
              <a:rPr lang="en-US" altLang="th-TH" sz="72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% </a:t>
            </a:r>
            <a:r>
              <a:rPr lang="th-TH" altLang="th-TH" sz="72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ในปีที่4 และถูกเก็บเพิ่มขึ้น 0.3</a:t>
            </a:r>
            <a:r>
              <a:rPr lang="en-US" altLang="th-TH" sz="72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% </a:t>
            </a:r>
            <a:r>
              <a:rPr lang="th-TH" altLang="th-TH" sz="72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ทุก</a:t>
            </a:r>
            <a:r>
              <a:rPr lang="en-US" altLang="th-TH" sz="72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3 </a:t>
            </a:r>
            <a:r>
              <a:rPr lang="th-TH" altLang="th-TH" sz="72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ปี หากยังไม่ได้มีการนำมาทำประโยชน์ แต่สูงสุดไม่เกิน 3</a:t>
            </a:r>
            <a:r>
              <a:rPr lang="en-US" altLang="th-TH" sz="72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%</a:t>
            </a:r>
            <a:endParaRPr lang="en-US" altLang="th-TH" sz="7200" b="1" dirty="0" smtClean="0">
              <a:solidFill>
                <a:srgbClr val="CC0066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786232" y="1259457"/>
            <a:ext cx="8545512" cy="48320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altLang="th-TH" sz="4400" b="1" dirty="0">
                <a:latin typeface="DilleniaUPC" pitchFamily="18" charset="-34"/>
                <a:cs typeface="DilleniaUPC" pitchFamily="18" charset="-34"/>
              </a:rPr>
              <a:t>	</a:t>
            </a:r>
            <a:r>
              <a:rPr lang="th-TH" sz="4400" b="1" dirty="0" smtClean="0"/>
              <a:t>ใคร</a:t>
            </a:r>
            <a:r>
              <a:rPr lang="th-TH" sz="4400" b="1" dirty="0"/>
              <a:t>ต้องเสียภาษีที่ดิน</a:t>
            </a:r>
          </a:p>
          <a:p>
            <a:r>
              <a:rPr lang="th-TH" sz="4400" dirty="0" smtClean="0"/>
              <a:t>                 </a:t>
            </a:r>
            <a:r>
              <a:rPr lang="th-TH" sz="4400" b="1" dirty="0" smtClean="0"/>
              <a:t>เจ้าของ</a:t>
            </a:r>
            <a:r>
              <a:rPr lang="th-TH" sz="4400" b="1" dirty="0"/>
              <a:t>ที่ดิน / เจ้าของสิ่งปลูกสร้าง</a:t>
            </a:r>
          </a:p>
          <a:p>
            <a:r>
              <a:rPr lang="th-TH" sz="4400" b="1" dirty="0" smtClean="0"/>
              <a:t>              เจ้าของ</a:t>
            </a:r>
            <a:r>
              <a:rPr lang="th-TH" sz="4400" b="1" dirty="0"/>
              <a:t>ห้องชุด</a:t>
            </a:r>
          </a:p>
          <a:p>
            <a:pPr algn="ctr"/>
            <a:r>
              <a:rPr lang="th-TH" sz="4400" b="1" dirty="0" smtClean="0"/>
              <a:t>              ผู้</a:t>
            </a:r>
            <a:r>
              <a:rPr lang="th-TH" sz="4400" b="1" dirty="0"/>
              <a:t>ครอบครองทรัพย์สิน หรือทำ</a:t>
            </a:r>
            <a:r>
              <a:rPr lang="th-TH" sz="4400" b="1" dirty="0" smtClean="0"/>
              <a:t>ประโยชน์      ใน ทรัพย์สิน</a:t>
            </a:r>
            <a:r>
              <a:rPr lang="th-TH" sz="4400" b="1" dirty="0"/>
              <a:t>ของ</a:t>
            </a:r>
            <a:r>
              <a:rPr lang="th-TH" sz="4400" b="1" dirty="0" smtClean="0"/>
              <a:t>รัฐ (ที่ดินและสิ่งปลูกสร้าง)</a:t>
            </a:r>
          </a:p>
          <a:p>
            <a:pPr algn="ctr"/>
            <a:r>
              <a:rPr lang="th-TH" sz="4400" b="1" dirty="0" smtClean="0"/>
              <a:t> </a:t>
            </a:r>
            <a:endParaRPr lang="th-TH" sz="4400" b="1" dirty="0"/>
          </a:p>
          <a:p>
            <a:endParaRPr lang="en-US" altLang="th-TH" sz="44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1526876" y="2018581"/>
            <a:ext cx="552090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 </a:t>
            </a:r>
            <a:endParaRPr lang="th-TH" dirty="0"/>
          </a:p>
        </p:txBody>
      </p:sp>
      <p:sp>
        <p:nvSpPr>
          <p:cNvPr id="6" name="ลูกศรขวา 5"/>
          <p:cNvSpPr/>
          <p:nvPr/>
        </p:nvSpPr>
        <p:spPr>
          <a:xfrm>
            <a:off x="1515376" y="2688565"/>
            <a:ext cx="552090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 </a:t>
            </a:r>
            <a:endParaRPr lang="th-TH" dirty="0"/>
          </a:p>
        </p:txBody>
      </p:sp>
      <p:sp>
        <p:nvSpPr>
          <p:cNvPr id="7" name="ลูกศรขวา 6"/>
          <p:cNvSpPr/>
          <p:nvPr/>
        </p:nvSpPr>
        <p:spPr>
          <a:xfrm>
            <a:off x="1469369" y="3349924"/>
            <a:ext cx="552090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 </a:t>
            </a:r>
            <a:endParaRPr lang="th-TH" dirty="0"/>
          </a:p>
        </p:txBody>
      </p:sp>
      <p:sp>
        <p:nvSpPr>
          <p:cNvPr id="8" name="ดาว 7 แฉก 7"/>
          <p:cNvSpPr/>
          <p:nvPr/>
        </p:nvSpPr>
        <p:spPr>
          <a:xfrm>
            <a:off x="1259456" y="1414732"/>
            <a:ext cx="491706" cy="414068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06878" y="396782"/>
            <a:ext cx="9497734" cy="61863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th-TH" sz="4400" dirty="0" smtClean="0"/>
              <a:t>อย่างไรก็ดี เพื่อเป็นการบรรเทาภาระภาษี ใน 3 ปีแรกของของเรียกเก็บภาษีที่ดินและสิ่งปลูกสร้างใหม่ หากผู้เสียภาษีมีภาระที่ต้องจ่ายสูงกว่าที่เคยจ่ายภาษีโรงเรือนและที่ดิน หรือภาษีบำรุงท้องที่ ให้ผู้เสียภาษีชำระภาษีตามจำนวนประเมินในปีก่อนหน้าที่กฎหมายนี้บังคับใช้ </a:t>
            </a:r>
            <a:r>
              <a:rPr lang="th-TH" sz="4400" b="1" dirty="0" smtClean="0"/>
              <a:t>แล้วเหลือภาระภาษีเท่าไร ให้ชำระส่วนที่เหลือ ดังนี้ </a:t>
            </a:r>
            <a:r>
              <a:rPr lang="th-TH" sz="4400" dirty="0" smtClean="0"/>
              <a:t/>
            </a:r>
            <a:br>
              <a:rPr lang="th-TH" sz="4400" dirty="0" smtClean="0"/>
            </a:br>
            <a:r>
              <a:rPr lang="th-TH" sz="4400" b="1" dirty="0" smtClean="0"/>
              <a:t>           - ปีที่ 1 จ่าย 25% ของจำนวนภาษีที่เหลือ</a:t>
            </a:r>
            <a:br>
              <a:rPr lang="th-TH" sz="4400" b="1" dirty="0" smtClean="0"/>
            </a:br>
            <a:r>
              <a:rPr lang="th-TH" sz="4400" b="1" dirty="0" smtClean="0"/>
              <a:t>           - ปีที่ 2 จ่าย 50% ของจำนวนภาษีที่เหลือ</a:t>
            </a:r>
            <a:br>
              <a:rPr lang="th-TH" sz="4400" b="1" dirty="0" smtClean="0"/>
            </a:br>
            <a:r>
              <a:rPr lang="th-TH" sz="4400" b="1" dirty="0" smtClean="0"/>
              <a:t>           - ปีที่ 3 จ่าย 75% ของจำนวนภาษีที่เหลือ</a:t>
            </a:r>
            <a:endParaRPr lang="en-US" altLang="th-TH" sz="44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14400" y="265112"/>
            <a:ext cx="8767482" cy="11079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 smtClean="0"/>
              <a:t>ต้องเสียภาษีเมื่อไร ?</a:t>
            </a:r>
            <a:endParaRPr lang="th-TH" sz="6600" b="1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45459" y="1833562"/>
            <a:ext cx="9009529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5400" dirty="0" smtClean="0"/>
              <a:t>ตั้งแต่ 1 มกราคมเป็นต้นไป และต้องชำระภายในวันที่ 30 เมษายนของทุกปี</a:t>
            </a:r>
          </a:p>
          <a:p>
            <a:pPr algn="ctr"/>
            <a:r>
              <a:rPr lang="th-TH" sz="5400" dirty="0" smtClean="0"/>
              <a:t>หากมียอดภาษี 3,000 บาทขึ้นไป สามารถผ่อนชำระได้ 3 งวด คือจ่ายในเดือนเมษายน, พฤษภาคม และมิถุนายน </a:t>
            </a:r>
            <a:endParaRPr lang="th-TH" sz="5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46555" y="345796"/>
            <a:ext cx="9307356" cy="923330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sz="5400" dirty="0" smtClean="0"/>
              <a:t>ทรัพย์สินที่ได้รับการยกเว้น ไม่โดนเก็บภาษีที่ดิน</a:t>
            </a:r>
            <a:endParaRPr lang="th-TH" sz="54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10988" y="1479176"/>
            <a:ext cx="9278471" cy="5693866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th-TH" sz="5400" dirty="0" smtClean="0"/>
              <a:t>  </a:t>
            </a:r>
            <a:r>
              <a:rPr lang="th-TH" sz="4800" b="1" dirty="0" smtClean="0"/>
              <a:t>สำหรับทรัพย์สินที่จะไม่โดนเก็บภาษีจะมีด้วยกัน ดังนี้</a:t>
            </a:r>
            <a:r>
              <a:rPr lang="th-TH" sz="5400" dirty="0" smtClean="0"/>
              <a:t/>
            </a:r>
            <a:br>
              <a:rPr lang="th-TH" sz="5400" dirty="0" smtClean="0"/>
            </a:br>
            <a:r>
              <a:rPr lang="th-TH" sz="5400" dirty="0" smtClean="0"/>
              <a:t>  </a:t>
            </a:r>
            <a:r>
              <a:rPr lang="th-TH" sz="4400" dirty="0" smtClean="0"/>
              <a:t> 1. สาธารณสมบัติของแผ่นดิน</a:t>
            </a:r>
            <a:br>
              <a:rPr lang="th-TH" sz="4400" dirty="0" smtClean="0"/>
            </a:br>
            <a:r>
              <a:rPr lang="th-TH" sz="4400" dirty="0" smtClean="0"/>
              <a:t>    2. ทรัพย์สินส่วนพระมหากษัตริย์ที่ไม่ได้ใช้หาผลประโยชน์</a:t>
            </a:r>
            <a:br>
              <a:rPr lang="th-TH" sz="4400" dirty="0" smtClean="0"/>
            </a:br>
            <a:r>
              <a:rPr lang="th-TH" sz="4400" dirty="0" smtClean="0"/>
              <a:t>    3. ทรัพย์สินของรัฐที่ไม่ได้ใช้หาผลประโยชน์</a:t>
            </a:r>
            <a:br>
              <a:rPr lang="th-TH" sz="4400" dirty="0" smtClean="0"/>
            </a:br>
            <a:r>
              <a:rPr lang="th-TH" sz="4400" dirty="0" smtClean="0"/>
              <a:t>    4. ที่ทำการองค์การสหประชาชาติ หรือองค์การระหว่างประเทศอื่น ๆ  </a:t>
            </a:r>
            <a:br>
              <a:rPr lang="th-TH" sz="4400" dirty="0" smtClean="0"/>
            </a:br>
            <a:r>
              <a:rPr lang="th-TH" sz="4400" dirty="0" smtClean="0"/>
              <a:t>    5. สถานทูต หรือสถานกงสุลต่างประเทศ</a:t>
            </a:r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dirty="0" smtClean="0"/>
              <a:t>        </a:t>
            </a:r>
            <a:endParaRPr lang="en-US" altLang="th-TH" sz="3600" b="1" dirty="0" smtClean="0">
              <a:solidFill>
                <a:srgbClr val="0066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87506" y="306388"/>
            <a:ext cx="8955741" cy="830997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sz="4800" dirty="0" smtClean="0"/>
              <a:t>ทรัพย์สินที่ได้รับการยกเว้น ไม่โดนเก็บภาษีที่ดิน</a:t>
            </a:r>
            <a:endParaRPr lang="th-TH" sz="4800" dirty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09575" y="1281487"/>
            <a:ext cx="9512300" cy="550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th-TH" sz="4400" dirty="0" smtClean="0"/>
              <a:t>   6. ทรัพย์สินของสภากาชาดไทย</a:t>
            </a:r>
            <a:br>
              <a:rPr lang="th-TH" sz="4400" dirty="0" smtClean="0"/>
            </a:br>
            <a:r>
              <a:rPr lang="th-TH" sz="4400" dirty="0" smtClean="0"/>
              <a:t>   7. </a:t>
            </a:r>
            <a:r>
              <a:rPr lang="th-TH" sz="4400" dirty="0" err="1" smtClean="0"/>
              <a:t>ศาสน</a:t>
            </a:r>
            <a:r>
              <a:rPr lang="th-TH" sz="4400" dirty="0" smtClean="0"/>
              <a:t>สมบัติที่ไม่ได้หาผลประโยชน์</a:t>
            </a:r>
            <a:br>
              <a:rPr lang="th-TH" sz="4400" dirty="0" smtClean="0"/>
            </a:br>
            <a:r>
              <a:rPr lang="th-TH" sz="4400" dirty="0" smtClean="0"/>
              <a:t>  8. ทรัพย์สินที่ใช้เป็นสุสานสาธารณะ </a:t>
            </a:r>
            <a:r>
              <a:rPr lang="th-TH" sz="4400" dirty="0" err="1" smtClean="0"/>
              <a:t>หรือฌา</a:t>
            </a:r>
            <a:r>
              <a:rPr lang="th-TH" sz="4400" dirty="0" smtClean="0"/>
              <a:t>ปนสถานสาธารณะ</a:t>
            </a:r>
            <a:br>
              <a:rPr lang="th-TH" sz="4400" dirty="0" smtClean="0"/>
            </a:br>
            <a:r>
              <a:rPr lang="th-TH" sz="4400" dirty="0" smtClean="0"/>
              <a:t>   9. มูลนิธิหรือองค์การที่ประกอบกิจการสาธารณะ</a:t>
            </a:r>
            <a:br>
              <a:rPr lang="th-TH" sz="4400" dirty="0" smtClean="0"/>
            </a:br>
            <a:r>
              <a:rPr lang="th-TH" sz="4400" dirty="0" smtClean="0"/>
              <a:t>  10. ทรัพย์สินของเอกชน ที่ใช้เพื่อสาธารณประโยชน์</a:t>
            </a:r>
            <a:br>
              <a:rPr lang="th-TH" sz="4400" dirty="0" smtClean="0"/>
            </a:br>
            <a:r>
              <a:rPr lang="th-TH" sz="4400" dirty="0" smtClean="0"/>
              <a:t>  11. ทรัพย์ส่วนกลางของอาคารชุด และหมู่บ้านจัดสรร</a:t>
            </a:r>
            <a:br>
              <a:rPr lang="th-TH" sz="4400" dirty="0" smtClean="0"/>
            </a:br>
            <a:r>
              <a:rPr lang="th-TH" sz="4400" dirty="0" smtClean="0"/>
              <a:t>  12. ที่ดินนิคมอุตสาหกรรม</a:t>
            </a:r>
            <a:endParaRPr lang="en-US" altLang="th-TH" sz="4400" b="1" dirty="0">
              <a:solidFill>
                <a:srgbClr val="006600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1313330" y="1147481"/>
            <a:ext cx="7772400" cy="135783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ขอขอบคุณข้อมูลจาก</a:t>
            </a:r>
            <a:endParaRPr lang="th-TH" dirty="0"/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th-TH" dirty="0" smtClean="0"/>
          </a:p>
          <a:p>
            <a:r>
              <a:rPr lang="th-TH" sz="4400" dirty="0" smtClean="0"/>
              <a:t>ราชกิจจา</a:t>
            </a:r>
            <a:r>
              <a:rPr lang="th-TH" sz="4400" dirty="0" err="1" smtClean="0"/>
              <a:t>นุเบกษา</a:t>
            </a:r>
            <a:r>
              <a:rPr lang="th-TH" sz="4400" dirty="0" smtClean="0"/>
              <a:t> สำนักงานเศรษฐกิจการคลัง</a:t>
            </a:r>
            <a:endParaRPr lang="th-TH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475" y="601393"/>
            <a:ext cx="9109495" cy="12065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6600" dirty="0" smtClean="0"/>
              <a:t>ที่ดินแต่ละประเภท เสียภาษีเท่าไหร่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1889185"/>
            <a:ext cx="9191625" cy="47790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sz="6000" dirty="0" smtClean="0"/>
              <a:t>         </a:t>
            </a:r>
            <a:r>
              <a:rPr lang="th-TH" sz="4000" dirty="0" smtClean="0"/>
              <a:t> อัตราการเก็บภาษีที่ดินใหม่ จะแบ่งออกเป็น 4 ประเภท ตามลักษณะการใช้ประโยชน์ ได้แก่</a:t>
            </a:r>
            <a:r>
              <a:rPr lang="th-TH" sz="4000" b="1" dirty="0" smtClean="0"/>
              <a:t> เกษตรกรรม, ที่อยู่อาศัย, พาณิชยก</a:t>
            </a:r>
            <a:r>
              <a:rPr lang="th-TH" sz="4000" b="1" dirty="0" err="1" smtClean="0"/>
              <a:t>รรม</a:t>
            </a:r>
            <a:r>
              <a:rPr lang="th-TH" sz="4000" b="1" dirty="0" smtClean="0"/>
              <a:t> และที่ดินรกร้างว่างเปล่า </a:t>
            </a:r>
            <a:r>
              <a:rPr lang="th-TH" sz="4000" dirty="0" smtClean="0"/>
              <a:t>โดยคิดอัตราภาษีเป็นรูปแบบขั้นบันไดเพิ่มขึ้นตามมูลค่า ดังนี้ </a:t>
            </a:r>
            <a:br>
              <a:rPr lang="th-TH" sz="4000" dirty="0" smtClean="0"/>
            </a:br>
            <a:r>
              <a:rPr lang="th-TH" sz="6000" dirty="0" smtClean="0"/>
              <a:t/>
            </a:r>
            <a:br>
              <a:rPr lang="th-TH" sz="6000" dirty="0" smtClean="0"/>
            </a:br>
            <a:r>
              <a:rPr lang="th-TH" sz="3200" b="1" dirty="0" smtClean="0"/>
              <a:t>*หมายเหตุ : เป็นอัตราภาษีที่ดินเฉพาะในช่วง 2 ปีแรก คือมีผลบังคับใช้ในปี 2563-2564</a:t>
            </a:r>
            <a:endParaRPr lang="th-TH" sz="3200" dirty="0"/>
          </a:p>
        </p:txBody>
      </p:sp>
      <p:sp>
        <p:nvSpPr>
          <p:cNvPr id="4" name="ดาว 4 แฉก 3"/>
          <p:cNvSpPr/>
          <p:nvPr/>
        </p:nvSpPr>
        <p:spPr>
          <a:xfrm>
            <a:off x="681486" y="940279"/>
            <a:ext cx="483080" cy="43994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ดาว 4 แฉก 4"/>
          <p:cNvSpPr/>
          <p:nvPr/>
        </p:nvSpPr>
        <p:spPr>
          <a:xfrm>
            <a:off x="9097991" y="980535"/>
            <a:ext cx="483080" cy="43994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342900"/>
            <a:ext cx="9783762" cy="65928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14400" indent="-914400" algn="ctr">
              <a:buNone/>
            </a:pPr>
            <a:r>
              <a:rPr lang="th-TH" sz="4800" dirty="0" smtClean="0"/>
              <a:t>1. เกษตรกรรม เพดานภาษีสูงสุด 0.15%</a:t>
            </a:r>
          </a:p>
          <a:p>
            <a:pPr marL="914400" indent="-914400">
              <a:buFont typeface="+mj-lt"/>
              <a:buAutoNum type="arabicPeriod"/>
            </a:pPr>
            <a:endParaRPr lang="th-TH" sz="4800" dirty="0" smtClean="0"/>
          </a:p>
          <a:p>
            <a:pPr marL="914400" indent="-914400">
              <a:buFont typeface="+mj-lt"/>
              <a:buAutoNum type="arabicPeriod"/>
            </a:pPr>
            <a:endParaRPr lang="th-TH" sz="4800" dirty="0" smtClean="0"/>
          </a:p>
          <a:p>
            <a:pPr marL="914400" indent="-914400">
              <a:buFont typeface="+mj-lt"/>
              <a:buAutoNum type="arabicPeriod"/>
            </a:pPr>
            <a:endParaRPr lang="th-TH" sz="4800" dirty="0" smtClean="0"/>
          </a:p>
          <a:p>
            <a:pPr marL="914400" indent="-914400">
              <a:buNone/>
            </a:pPr>
            <a:endParaRPr lang="th-TH" sz="4800" dirty="0" smtClean="0"/>
          </a:p>
          <a:p>
            <a:pPr marL="914400" indent="-914400">
              <a:buNone/>
            </a:pPr>
            <a:endParaRPr lang="th-TH" sz="4800" dirty="0" smtClean="0"/>
          </a:p>
          <a:p>
            <a:pPr marL="914400" indent="-914400">
              <a:buNone/>
            </a:pPr>
            <a:r>
              <a:rPr lang="th-TH" sz="3200" dirty="0" smtClean="0"/>
              <a:t>สำหรับการใช้ที่ดินเพื่อทำนา ทำไร่ ทำสวน เลี้ยงสัตว์ เลี้ยงสัตว์น้ำ และกิจการอื่นตามที่ประกาศกำหนด</a:t>
            </a:r>
          </a:p>
        </p:txBody>
      </p:sp>
      <p:pic>
        <p:nvPicPr>
          <p:cNvPr id="3" name="รูปภาพ 2" descr="805d3041-3deb-4278-8657-35a4419693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528" y="1406526"/>
            <a:ext cx="6056821" cy="345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512763"/>
            <a:ext cx="8721725" cy="8763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th-TH" sz="6000" b="1" u="sng" dirty="0" smtClean="0"/>
              <a:t>อัตราภาษีปี 2563-2564</a:t>
            </a:r>
            <a:endParaRPr lang="th-TH" altLang="th-TH" sz="5649" b="1" dirty="0">
              <a:solidFill>
                <a:srgbClr val="FF0000"/>
              </a:solidFill>
              <a:cs typeface="DilleniaUPC" panose="02020603050405020304" pitchFamily="18" charset="-34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1631950"/>
            <a:ext cx="8861425" cy="4905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      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 - มูลค่า 0-75 ล้านบาท อัตราภาษี 0.01% (เท่ากับต้องเสียภาษี ล้านละ 100 บาท)</a:t>
            </a:r>
            <a:b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     - มูลค่าเกิน 75-100 ล้านบาท อัตราภาษี 0.03% (เท่ากับต้องเสียภาษี ล้านละ 300 บาท)</a:t>
            </a:r>
            <a:b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     - มูลค่าเกิน 100-500 ล้านบาท อัตราภาษี 0.05% (เท่ากับต้องเสียภาษี ล้านละ 500 บาท)</a:t>
            </a:r>
            <a:b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     - มูลค่า เกิน 500-1,000 ล้านบาท อัตราภาษี 0.07% (เท่ากับต้องเสียภาษี ล้านละ 700 บาท)</a:t>
            </a:r>
            <a:b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     - มูลค่า 1,000 ล้านบาทขึ้นไป อัตราภาษี 0.10% (เท่ากับต้องเสียภาษี ล้านละ 1,000 บาท)</a:t>
            </a:r>
            <a:b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        </a:t>
            </a:r>
          </a:p>
          <a:p>
            <a:pPr eaLnBrk="1" hangingPunct="1">
              <a:buFontTx/>
              <a:buNone/>
              <a:defRPr/>
            </a:pP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          * กรณีเป็นบุคคลธรรมดาที่ทำการเกษตร ไม่ต้องเสียภาษีใน 3 ปีแรกที่กฎหมายบังคับใช้</a:t>
            </a:r>
            <a:b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      * ปีที่ 4 เป็นต้นไป ได้รับยกเว้น 50 ล้านบาทแรก/เขตองค์กรปกครองส่วนท้องถิ่น</a:t>
            </a:r>
            <a:r>
              <a:rPr lang="th-TH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th-TH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h-TH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</a:rPr>
              <a:t>เท่ากับว่า หากเรา (บุคคลธรรมดา) มีที่ดินทำการเกษตรที่มีมูลค่าไม่เกิน 50 ล้านบาท</a:t>
            </a:r>
          </a:p>
          <a:p>
            <a:pPr algn="ctr" eaLnBrk="1" hangingPunct="1">
              <a:buFontTx/>
              <a:buNone/>
              <a:defRPr/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</a:rPr>
              <a:t> ก็ไม่ต้องเสียภาษี แต่หากเป็นนิติบุคคลยังต้องเสียภาษี ไม่ได้รับการยกเว้นใด ๆ</a:t>
            </a:r>
            <a:endParaRPr lang="th-TH" altLang="th-TH" sz="2400" b="1" dirty="0" smtClean="0">
              <a:solidFill>
                <a:schemeClr val="accent2">
                  <a:lumMod val="75000"/>
                </a:schemeClr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512763"/>
            <a:ext cx="8721725" cy="8763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800" dirty="0" smtClean="0"/>
              <a:t/>
            </a:r>
            <a:br>
              <a:rPr lang="th-TH" sz="4800" dirty="0" smtClean="0"/>
            </a:br>
            <a:r>
              <a:rPr lang="th-TH" sz="4800" dirty="0" smtClean="0"/>
              <a:t/>
            </a:r>
            <a:br>
              <a:rPr lang="th-TH" sz="4800" dirty="0" smtClean="0"/>
            </a:br>
            <a:r>
              <a:rPr lang="th-TH" sz="4800" dirty="0" smtClean="0"/>
              <a:t>2. ที่พักอาศัย เพดานภาษีสูงสุด 0.3%</a:t>
            </a:r>
            <a:br>
              <a:rPr lang="th-TH" sz="4800" dirty="0" smtClean="0"/>
            </a:br>
            <a:r>
              <a:rPr lang="th-TH" sz="4800" dirty="0" smtClean="0"/>
              <a:t/>
            </a:r>
            <a:br>
              <a:rPr lang="th-TH" sz="4800" dirty="0" smtClean="0"/>
            </a:br>
            <a:endParaRPr lang="th-TH" altLang="th-TH" sz="4800" b="1" dirty="0" smtClean="0">
              <a:solidFill>
                <a:srgbClr val="FF0000"/>
              </a:solidFill>
              <a:cs typeface="DilleniaUPC" pitchFamily="18" charset="-34"/>
            </a:endParaRPr>
          </a:p>
        </p:txBody>
      </p:sp>
      <p:pic>
        <p:nvPicPr>
          <p:cNvPr id="4" name="รูปภาพ 3" descr="c2a0bf0c-cde4-44f0-a6e7-baea7f394f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18" y="1639019"/>
            <a:ext cx="6995130" cy="467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512763"/>
            <a:ext cx="8721725" cy="1111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th-TH" sz="2800" b="1" dirty="0" smtClean="0"/>
              <a:t>กรณีบ้านหลังหลัก โดยบุคคลธรรมดาเป็นเจ้าของทั้งที่ดินและสิ่งปลูกสร้าง และมีชื่ออยู่ในทะเบียนบ้าน (บ้าน + ที่ดิน)</a:t>
            </a:r>
            <a:endParaRPr lang="th-TH" altLang="th-TH" sz="2800" b="1" dirty="0" smtClean="0">
              <a:solidFill>
                <a:srgbClr val="FF0000"/>
              </a:solidFill>
              <a:cs typeface="DilleniaUPC" pitchFamily="18" charset="-34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882775"/>
            <a:ext cx="9172575" cy="44640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2800" b="1" u="sng" dirty="0" smtClean="0"/>
              <a:t>อัตราภาษีปี 2563-2564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          - มูลค่าไม่ถึง 25 ล้านบาท  อัตราภาษี 0.03% (เท่ากับต้องเสียภาษี ล้านละ 300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มูลค่าเกิน 25-50 ล้านบาท อัตราภาษี 0.05%  (เท่ากับต้องเสียภาษี ล้านละ 500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 50 ล้านบาทขึ้นไป อัตราภาษี 0.10% (เท่ากับต้องเสียภาษี ล้านละ 1,000 บาท)</a:t>
            </a:r>
            <a:r>
              <a:rPr lang="th-TH" sz="6000" dirty="0" smtClean="0"/>
              <a:t/>
            </a:r>
            <a:br>
              <a:rPr lang="th-TH" sz="6000" dirty="0" smtClean="0"/>
            </a:br>
            <a:r>
              <a:rPr lang="th-TH" sz="2800" dirty="0" smtClean="0"/>
              <a:t>  </a:t>
            </a:r>
          </a:p>
          <a:p>
            <a:pPr marL="0" indent="0">
              <a:buNone/>
            </a:pPr>
            <a:r>
              <a:rPr lang="th-TH" sz="2800" dirty="0" smtClean="0"/>
              <a:t>* กรณีบ้านหลังหลักที่เป็นเจ้าของบ้านและเจ้าของที่ดิน (เจ้าของบ้านอาศัยอยู่เอง) และมีชื่อในทะเบียนบ้าน จะได้รับการยกเว้นภาษี 50 ล้านบาทแรก เท่ากับว่า หากเราเป็นมีบ้านพร้อมที่ดินที่มีมูลค่าไม่เกิน 50 ล้านบาทก็ไม่ต้องเสียภาษี</a:t>
            </a:r>
            <a:br>
              <a:rPr lang="th-TH" sz="2800" dirty="0" smtClean="0"/>
            </a:b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 * หากเป็นบุคคลธรรมดาที่เป็นเจ้าของบ้านพร้อมที่ดิน แต่ไม่มีชื่อในทะเบียนบ้าน จะไม่ได้ยกเว้นภาษี 50 ล้านบาทแรก</a:t>
            </a:r>
            <a:endParaRPr lang="en-US" altLang="th-TH" sz="2800" b="1" dirty="0" smtClean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512763"/>
            <a:ext cx="8721725" cy="1014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th-TH" sz="4000" b="1" dirty="0" smtClean="0"/>
              <a:t>กรณีบ้านหลังหลัก โดยบุคคลธรรมดาเป็นเจ้าของเฉพาะสิ่งปลูกสร้าง และมีชื่ออยู่ในทะเบียนบ้าน</a:t>
            </a:r>
            <a:endParaRPr lang="th-TH" altLang="th-TH" sz="4000" b="1" dirty="0" smtClean="0">
              <a:solidFill>
                <a:srgbClr val="FF0000"/>
              </a:solidFill>
              <a:cs typeface="DilleniaUPC" pitchFamily="18" charset="-34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716657"/>
            <a:ext cx="9170987" cy="51619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h-TH" sz="2800" b="1" u="sng" dirty="0" smtClean="0"/>
          </a:p>
          <a:p>
            <a:pPr marL="0" indent="0">
              <a:buNone/>
            </a:pPr>
            <a:r>
              <a:rPr lang="th-TH" sz="2800" b="1" u="sng" dirty="0" smtClean="0"/>
              <a:t>อัตราภาษีปี 2563-2564</a:t>
            </a: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          - มูลค่าไม่ถึง 40 ล้านบาท  อัตราภาษี 0.02% (เท่ากับต้องเสียภาษี ล้านละ 200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มูลค่าเกิน 40-65 ล้านบาท อัตราภาษี 0.03%  (เท่ากับต้องเสียภาษี ล้านละ 300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มูลค่าเกิน 65-90 ล้านบาท อัตราภาษี 0.05%  (เท่ากับต้องเสียภาษี ล้านละ 500 บาท)</a:t>
            </a:r>
            <a:br>
              <a:rPr lang="th-TH" sz="2800" dirty="0" smtClean="0"/>
            </a:br>
            <a:r>
              <a:rPr lang="th-TH" sz="2800" dirty="0" smtClean="0"/>
              <a:t>          - มูลค่า 90 ล้านบาทขึ้นไป อัตราภาษี 0.10% (เท่ากับต้องเสียภาษี ล้านละ 1,000 บาท)</a:t>
            </a:r>
            <a:br>
              <a:rPr lang="th-TH" sz="2800" dirty="0" smtClean="0"/>
            </a:b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          * กรณีเป็นเจ้าของเฉพาะบ้านอย่างเดียว (บ้านเจ้าของอยู่เองบนที่ดินเช่า) และมีชื่อในทะเบียนบ้าน จะได้รับการยกเว้นภาษี 10 ล้านบาทแรก แสดงว่า ถ้าเรามีบ้านปลูกสร้างอยู่บนที่ดินเช่า มูลค่าไม่เกิน 10 ล้านบาท และมีชื่อในทะเบียนบ้าน จะไม่ต้องเสียภาษี</a:t>
            </a:r>
            <a:br>
              <a:rPr lang="th-TH" sz="2800" dirty="0" smtClean="0"/>
            </a:br>
            <a:r>
              <a:rPr lang="th-TH" sz="2800" dirty="0" smtClean="0"/>
              <a:t/>
            </a:r>
            <a:br>
              <a:rPr lang="th-TH" sz="2800" dirty="0" smtClean="0"/>
            </a:br>
            <a:r>
              <a:rPr lang="th-TH" sz="2800" dirty="0" smtClean="0"/>
              <a:t>          * หากเป็นบุคคลธรรมดาที่ไม่มีชื่อในทะเบียนบ้าน จะไม่ได้ยกเว้นภาษี 10 ล้านบาทแรก</a:t>
            </a:r>
            <a:endParaRPr lang="en-US" altLang="th-TH" sz="2800" b="1" dirty="0" smtClean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643</Words>
  <Application>Microsoft Office PowerPoint</Application>
  <PresentationFormat>กำหนดเอง</PresentationFormat>
  <Paragraphs>93</Paragraphs>
  <Slides>34</Slides>
  <Notes>16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5" baseType="lpstr">
      <vt:lpstr>ธีมของ Office</vt:lpstr>
      <vt:lpstr>  ภาษีที่ดินและสิ่งปลูกสร้าง พ.ศ.2563</vt:lpstr>
      <vt:lpstr> ภาษีที่ดินและสิ่งปลูกสร้าง ประกาศใช้แล้ว เริ่มปี 2563 รู้กันหรือยัง ว่าที่ดินแต่ละประเภทต้องเสียภาษีเท่าไหร่ มีวิธีคำนวณยังไง</vt:lpstr>
      <vt:lpstr>ภาพนิ่ง 3</vt:lpstr>
      <vt:lpstr>ที่ดินแต่ละประเภท เสียภาษีเท่าไหร่</vt:lpstr>
      <vt:lpstr>ภาพนิ่ง 5</vt:lpstr>
      <vt:lpstr>อัตราภาษีปี 2563-2564</vt:lpstr>
      <vt:lpstr>  2. ที่พักอาศัย เพดานภาษีสูงสุด 0.3%  </vt:lpstr>
      <vt:lpstr>กรณีบ้านหลังหลัก โดยบุคคลธรรมดาเป็นเจ้าของทั้งที่ดินและสิ่งปลูกสร้าง และมีชื่ออยู่ในทะเบียนบ้าน (บ้าน + ที่ดิน)</vt:lpstr>
      <vt:lpstr>กรณีบ้านหลังหลัก โดยบุคคลธรรมดาเป็นเจ้าของเฉพาะสิ่งปลูกสร้าง และมีชื่ออยู่ในทะเบียนบ้าน</vt:lpstr>
      <vt:lpstr>กรณีบ้านหลังอื่น ๆ</vt:lpstr>
      <vt:lpstr>3. กลุ่มพาณิชยกรรมและอุตสาหกรรม เพดานภาษีสูงสุด 1.2%</vt:lpstr>
      <vt:lpstr>ภาพนิ่ง 12</vt:lpstr>
      <vt:lpstr>4. ที่ดินรกร้างว่างเปล่าไม่ได้ทำประโยชน์ เพดานภาษีสูงสุด 1.2% แต่จะเพิ่มเพดานเป็น 3% เมื่อปล่อยรกร้างว่างเปล่า ติดต่อกัน 3 ปี</vt:lpstr>
      <vt:lpstr>หมายถึงที่ดินหรือสิ่งปลูกสร้างที่ไม่ได้ทำประโยชน์ตามควร หรือถูกปล่อยทิ้งไว้ว่างเปล่า</vt:lpstr>
      <vt:lpstr>ภาพนิ่ง 15</vt:lpstr>
      <vt:lpstr>วิธีคำนวณภาษีที่ดิน</vt:lpstr>
      <vt:lpstr>ภาพนิ่ง 17</vt:lpstr>
      <vt:lpstr>ภาพนิ่ง 18</vt:lpstr>
      <vt:lpstr>ภาพนิ่ง 19</vt:lpstr>
      <vt:lpstr> (หมายเหตุ : กรมธนารักษ์จะเป็นผู้กำหนดราคาประเมินทุนทรัพย์ที่ดิน ราคาประเมินทุนทรัพย์โรงเรือน สิ่งปลูกสร้าง ราคาประเมินทุนทรัพย์ห้องชุด และอัตราค่าเสื่อมราคา)</vt:lpstr>
      <vt:lpstr>ภาพนิ่ง 21</vt:lpstr>
      <vt:lpstr>1.เกษตรกรรม</vt:lpstr>
      <vt:lpstr>กรณีเจ้าของที่ดินเป็นบุคคลธรรมดา จะได้รับการยกเว้น 50 ล้านบาทแรก หากมีส่วนเกิน ค่อยนำมาคิดภาษี เช่น นายเอ เป็นเจ้าของที่ดินเกษตรกรรม มูลค่า 60 ล้านบาท หัก 50 ล้านบาทแรกออก เหลือส่วนเกิน 10 ล้านบาท จะต้องเสียภาษี 0.01% เท่ากับ 1,000 บาท </vt:lpstr>
      <vt:lpstr> 2. ที่พักอาศัย 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ขอขอบคุณข้อมูลจาก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Hp</cp:lastModifiedBy>
  <cp:revision>223</cp:revision>
  <dcterms:created xsi:type="dcterms:W3CDTF">2016-06-11T04:27:29Z</dcterms:created>
  <dcterms:modified xsi:type="dcterms:W3CDTF">2019-11-26T10:11:04Z</dcterms:modified>
</cp:coreProperties>
</file>